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4FDBA1-4292-0F45-86C3-F093E42A8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559632"/>
          </a:xfrm>
        </p:spPr>
        <p:txBody>
          <a:bodyPr/>
          <a:lstStyle/>
          <a:p>
            <a:r>
              <a:rPr lang="ar-SA" sz="6000" b="1">
                <a:solidFill>
                  <a:srgbClr val="FF0000"/>
                </a:solidFill>
              </a:rPr>
              <a:t>مراجعة الصف الرابع الإبتدائى على درس </a:t>
            </a:r>
            <a:br>
              <a:rPr lang="ar-SA" sz="6000" b="1">
                <a:solidFill>
                  <a:srgbClr val="FF0000"/>
                </a:solidFill>
              </a:rPr>
            </a:br>
            <a:r>
              <a:rPr lang="ar-SA" sz="6000" b="1">
                <a:solidFill>
                  <a:srgbClr val="FF0000"/>
                </a:solidFill>
              </a:rPr>
              <a:t>الجهاز الهضمى </a:t>
            </a:r>
            <a:br>
              <a:rPr lang="ar-SA" sz="6000" b="1">
                <a:solidFill>
                  <a:srgbClr val="FF0000"/>
                </a:solidFill>
              </a:rPr>
            </a:br>
            <a:endParaRPr lang="ar-AE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7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894BFA-9615-7940-AFBD-8DEC71F5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b="1">
                <a:solidFill>
                  <a:srgbClr val="FF0000"/>
                </a:solidFill>
              </a:rPr>
              <a:t>٦-أكتب ما الذى يدل عليه الرسم واذكر اسم الأجزاء المشار اليها : </a:t>
            </a:r>
            <a:endParaRPr lang="ar-AE" b="1">
              <a:solidFill>
                <a:srgbClr val="FF0000"/>
              </a:solidFill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C18BB0E-A25C-F644-BDEF-0F1B39470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811" y="2557463"/>
            <a:ext cx="10147904" cy="3623204"/>
          </a:xfrm>
        </p:spPr>
      </p:pic>
    </p:spTree>
    <p:extLst>
      <p:ext uri="{BB962C8B-B14F-4D97-AF65-F5344CB8AC3E}">
        <p14:creationId xmlns:p14="http://schemas.microsoft.com/office/powerpoint/2010/main" val="186461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2DBC86-159E-3E40-8E52-B7BB02263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926494"/>
            <a:ext cx="9601196" cy="5005011"/>
          </a:xfrm>
        </p:spPr>
        <p:txBody>
          <a:bodyPr>
            <a:normAutofit/>
          </a:bodyPr>
          <a:lstStyle/>
          <a:p>
            <a:r>
              <a:rPr lang="ar-SA" sz="2800" b="1">
                <a:solidFill>
                  <a:srgbClr val="002060"/>
                </a:solidFill>
                <a:cs typeface="+mj-cs"/>
              </a:rPr>
              <a:t>٧. وضح كيف تحافظ على الجهاز الهضمى . </a:t>
            </a:r>
          </a:p>
          <a:p>
            <a:pPr marL="0" indent="0">
              <a:buNone/>
            </a:pPr>
            <a:r>
              <a:rPr lang="ar-SA" sz="2800" b="1">
                <a:solidFill>
                  <a:srgbClr val="002060"/>
                </a:solidFill>
                <a:cs typeface="+mj-cs"/>
              </a:rPr>
              <a:t>٨. وضح دور الاثنى عشر واللفائفى فى الأمعاء الدقيقة اثناء عملية الهضم . </a:t>
            </a:r>
          </a:p>
          <a:p>
            <a:pPr marL="0" indent="0">
              <a:buNone/>
            </a:pPr>
            <a:r>
              <a:rPr lang="ar-SA" sz="2800" b="1">
                <a:solidFill>
                  <a:srgbClr val="002060"/>
                </a:solidFill>
                <a:cs typeface="+mj-cs"/>
              </a:rPr>
              <a:t>٩. قارن بين العصارات الآتية : </a:t>
            </a:r>
          </a:p>
          <a:p>
            <a:pPr marL="0" indent="0">
              <a:buNone/>
            </a:pPr>
            <a:endParaRPr lang="ar-AE" sz="2800" b="1">
              <a:solidFill>
                <a:srgbClr val="002060"/>
              </a:solidFill>
              <a:cs typeface="+mj-cs"/>
            </a:endParaRP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893F7974-E7B8-CA40-9D5D-4D22DDACE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92410"/>
              </p:ext>
            </p:extLst>
          </p:nvPr>
        </p:nvGraphicFramePr>
        <p:xfrm>
          <a:off x="1064379" y="2558262"/>
          <a:ext cx="10063242" cy="37493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7207">
                  <a:extLst>
                    <a:ext uri="{9D8B030D-6E8A-4147-A177-3AD203B41FA5}">
                      <a16:colId xmlns:a16="http://schemas.microsoft.com/office/drawing/2014/main" val="2957280750"/>
                    </a:ext>
                  </a:extLst>
                </a:gridCol>
                <a:gridCol w="1677207">
                  <a:extLst>
                    <a:ext uri="{9D8B030D-6E8A-4147-A177-3AD203B41FA5}">
                      <a16:colId xmlns:a16="http://schemas.microsoft.com/office/drawing/2014/main" val="658175527"/>
                    </a:ext>
                  </a:extLst>
                </a:gridCol>
                <a:gridCol w="1677207">
                  <a:extLst>
                    <a:ext uri="{9D8B030D-6E8A-4147-A177-3AD203B41FA5}">
                      <a16:colId xmlns:a16="http://schemas.microsoft.com/office/drawing/2014/main" val="644803340"/>
                    </a:ext>
                  </a:extLst>
                </a:gridCol>
                <a:gridCol w="1677207">
                  <a:extLst>
                    <a:ext uri="{9D8B030D-6E8A-4147-A177-3AD203B41FA5}">
                      <a16:colId xmlns:a16="http://schemas.microsoft.com/office/drawing/2014/main" val="3646009499"/>
                    </a:ext>
                  </a:extLst>
                </a:gridCol>
                <a:gridCol w="1677207">
                  <a:extLst>
                    <a:ext uri="{9D8B030D-6E8A-4147-A177-3AD203B41FA5}">
                      <a16:colId xmlns:a16="http://schemas.microsoft.com/office/drawing/2014/main" val="1762402697"/>
                    </a:ext>
                  </a:extLst>
                </a:gridCol>
                <a:gridCol w="1677207">
                  <a:extLst>
                    <a:ext uri="{9D8B030D-6E8A-4147-A177-3AD203B41FA5}">
                      <a16:colId xmlns:a16="http://schemas.microsoft.com/office/drawing/2014/main" val="1503101662"/>
                    </a:ext>
                  </a:extLst>
                </a:gridCol>
              </a:tblGrid>
              <a:tr h="937341">
                <a:tc>
                  <a:txBody>
                    <a:bodyPr/>
                    <a:lstStyle/>
                    <a:p>
                      <a:pPr rtl="1"/>
                      <a:r>
                        <a:rPr lang="ar-SA"/>
                        <a:t>وجه المقارنة </a:t>
                      </a:r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/>
                        <a:t>اللعاب </a:t>
                      </a:r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/>
                        <a:t>العصارة المعدية </a:t>
                      </a:r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/>
                        <a:t>العصارة المعوية </a:t>
                      </a:r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/>
                        <a:t>العصارة الصفراوية </a:t>
                      </a:r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/>
                        <a:t>العصارة البنكرياسية </a:t>
                      </a:r>
                      <a:endParaRPr lang="ar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96129"/>
                  </a:ext>
                </a:extLst>
              </a:tr>
              <a:tr h="937341">
                <a:tc>
                  <a:txBody>
                    <a:bodyPr/>
                    <a:lstStyle/>
                    <a:p>
                      <a:pPr rtl="1"/>
                      <a:r>
                        <a:rPr lang="ar-SA"/>
                        <a:t>العضو الذى يفرزها </a:t>
                      </a:r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607318"/>
                  </a:ext>
                </a:extLst>
              </a:tr>
              <a:tr h="937341">
                <a:tc>
                  <a:txBody>
                    <a:bodyPr/>
                    <a:lstStyle/>
                    <a:p>
                      <a:pPr rtl="1"/>
                      <a:r>
                        <a:rPr lang="ar-SA"/>
                        <a:t>اين تصب </a:t>
                      </a:r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28409"/>
                  </a:ext>
                </a:extLst>
              </a:tr>
              <a:tr h="937341">
                <a:tc>
                  <a:txBody>
                    <a:bodyPr/>
                    <a:lstStyle/>
                    <a:p>
                      <a:pPr rtl="1"/>
                      <a:r>
                        <a:rPr lang="ar-SA"/>
                        <a:t>الوظيفة </a:t>
                      </a:r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439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3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412C1E-7FEC-154B-B4CC-6010D221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rgbClr val="FF0000"/>
                </a:solidFill>
              </a:rPr>
              <a:t>١٠.ضع علامة (✔)أو ( ✖ ) مع التصحيح : </a:t>
            </a:r>
            <a:endParaRPr lang="ar-AE" b="1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E28F9A-2EB6-B449-9BA0-0706A128A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</a:rPr>
              <a:t>يتم هضم البروتينات هضم كلى فى المعدة. (  )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</a:rPr>
              <a:t>يكتمل هضم الغذاء فى الأمعاء الغليظة . (  )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</a:rPr>
              <a:t>تهضم الدهون فى المعدة . (  )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</a:rPr>
              <a:t>اللعاب يهضم النشويات بواسطة الإنزيمات . (  )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</a:rPr>
              <a:t> القواطع تمزق الطعام . (  )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</a:rPr>
              <a:t>الغدد اللعابية من ملحقات القناة الهضمية .(  )</a:t>
            </a:r>
          </a:p>
          <a:p>
            <a:pPr marL="457200" indent="-457200">
              <a:buFont typeface="+mj-lt"/>
              <a:buAutoNum type="arabicPeriod"/>
            </a:pPr>
            <a:endParaRPr lang="ar-AE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5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71B04C-49C6-D14F-8D73-815AFE73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7297"/>
          </a:xfrm>
        </p:spPr>
        <p:txBody>
          <a:bodyPr/>
          <a:lstStyle/>
          <a:p>
            <a:pPr algn="r"/>
            <a:r>
              <a:rPr lang="ar-SA">
                <a:solidFill>
                  <a:srgbClr val="FF0000"/>
                </a:solidFill>
              </a:rPr>
              <a:t>١-أكمل</a:t>
            </a:r>
            <a:r>
              <a:rPr lang="ar-SA"/>
              <a:t> :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D948CA-99C9-354F-A4E5-A8B246CE2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ar-SA" sz="3400" b="1">
                <a:cs typeface="+mj-cs"/>
              </a:rPr>
              <a:t>جميع أجهزة جسم الانسان تعمل معا لتساعده على ............. و .............   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3400" b="1">
                <a:cs typeface="+mj-cs"/>
              </a:rPr>
              <a:t>الجهاز العصبى مسؤل عن ............ و .......... بينما الجهاز ........... وظيفته تخليص الجسم من المواد الضارة والفضلات . 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3400" b="1">
                <a:cs typeface="+mj-cs"/>
              </a:rPr>
              <a:t>أثناء عملية ............. يتحول الغذاء من صورة ...............إلى صورة ............. لكى يستفيد منها الجسم 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3400" b="1">
                <a:cs typeface="+mj-cs"/>
              </a:rPr>
              <a:t>يتكون الجهاز الهضمى من ......... و ........... 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3400" b="1">
                <a:cs typeface="+mj-cs"/>
              </a:rPr>
              <a:t>يتصل بالقناة الهضمية ثلاثة أنواع من ............ المختلفة تعرف ب ......................   .</a:t>
            </a:r>
          </a:p>
          <a:p>
            <a:pPr marL="457200" indent="-457200">
              <a:buFont typeface="+mj-lt"/>
              <a:buAutoNum type="arabicPeriod"/>
            </a:pPr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2977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59B797E-8C23-6843-ACCC-28A58E08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37810"/>
            <a:ext cx="10013647" cy="51380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SA" b="1">
                <a:cs typeface="+mj-cs"/>
              </a:rPr>
              <a:t>٦</a:t>
            </a:r>
            <a:r>
              <a:rPr lang="ar-SA" sz="3500" b="1">
                <a:cs typeface="+mj-cs"/>
              </a:rPr>
              <a:t>.  يصل طول القناة الهضمية من ........... إلى ............. أمتار وتبدأ بفتحة ........... وتنتهى بفتحة ..............</a:t>
            </a:r>
            <a:r>
              <a:rPr lang="ar-SA" sz="3200" b="1">
                <a:cs typeface="+mj-cs"/>
              </a:rPr>
              <a:t>  . </a:t>
            </a:r>
          </a:p>
          <a:p>
            <a:pPr marL="0" indent="0">
              <a:buNone/>
            </a:pPr>
            <a:r>
              <a:rPr lang="ar-SA" sz="3200" b="1">
                <a:cs typeface="+mj-cs"/>
              </a:rPr>
              <a:t>٧. الفم هو .............. يوجد به .............. و ............ وتفتح فيه ..............  . </a:t>
            </a:r>
          </a:p>
          <a:p>
            <a:pPr marL="0" indent="0">
              <a:buNone/>
            </a:pPr>
            <a:r>
              <a:rPr lang="ar-SA" sz="3200" b="1">
                <a:cs typeface="+mj-cs"/>
              </a:rPr>
              <a:t>٨. عدد القواطع فى الفك العلوى .............بينما عدد الضروس فى الفم ...............  . </a:t>
            </a:r>
          </a:p>
          <a:p>
            <a:pPr marL="0" indent="0">
              <a:buNone/>
            </a:pPr>
            <a:r>
              <a:rPr lang="ar-SA" sz="3200" b="1">
                <a:cs typeface="+mj-cs"/>
              </a:rPr>
              <a:t>٩. الأنياب ......... الطعام و القواطع ............. الطعام إلى أجزاء صغيرة . </a:t>
            </a:r>
          </a:p>
          <a:p>
            <a:pPr marL="0" indent="0">
              <a:buNone/>
            </a:pPr>
            <a:r>
              <a:rPr lang="ar-SA" sz="3200" b="1">
                <a:cs typeface="+mj-cs"/>
              </a:rPr>
              <a:t>١٠. اللسان عضو الكلام لأنه .............................  . </a:t>
            </a:r>
          </a:p>
          <a:p>
            <a:pPr marL="0" indent="0">
              <a:buNone/>
            </a:pPr>
            <a:r>
              <a:rPr lang="ar-SA" sz="3200" b="1">
                <a:cs typeface="+mj-cs"/>
              </a:rPr>
              <a:t>١١. البلعوم يؤدى إلى ............... و .................  . </a:t>
            </a:r>
          </a:p>
        </p:txBody>
      </p:sp>
    </p:spTree>
    <p:extLst>
      <p:ext uri="{BB962C8B-B14F-4D97-AF65-F5344CB8AC3E}">
        <p14:creationId xmlns:p14="http://schemas.microsoft.com/office/powerpoint/2010/main" val="134111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EDD5D37-4CA6-E34C-9E73-8E10A349C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33" y="931333"/>
            <a:ext cx="10189027" cy="4751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b="1">
                <a:cs typeface="+mj-cs"/>
              </a:rPr>
              <a:t>١٢</a:t>
            </a:r>
            <a:r>
              <a:rPr lang="ar-SA" sz="3200" b="1">
                <a:cs typeface="+mj-cs"/>
              </a:rPr>
              <a:t>. المعدة تفرز ................. بينما الأمعاء الدقيقة تفرز .............  .</a:t>
            </a:r>
          </a:p>
          <a:p>
            <a:pPr marL="0" indent="0">
              <a:buNone/>
            </a:pPr>
            <a:r>
              <a:rPr lang="ar-SA" sz="3200" b="1">
                <a:cs typeface="+mj-cs"/>
              </a:rPr>
              <a:t>١٣. يتم الهضم الكامل لجميع أنواع الغذاء فى ................. وهو جزء من .............. . </a:t>
            </a:r>
          </a:p>
          <a:p>
            <a:pPr marL="0" indent="0">
              <a:buNone/>
            </a:pPr>
            <a:r>
              <a:rPr lang="ar-SA" sz="3200" b="1">
                <a:cs typeface="+mj-cs"/>
              </a:rPr>
              <a:t>١٤. الأمعاء الغليظة يصل طولها ................ وتبدأمن ..................وتنتهى ب............... التى تقع فى نهاية .................  . </a:t>
            </a:r>
          </a:p>
          <a:p>
            <a:pPr marL="0" indent="0">
              <a:buNone/>
            </a:pPr>
            <a:r>
              <a:rPr lang="ar-SA" sz="3200" b="1">
                <a:cs typeface="+mj-cs"/>
              </a:rPr>
              <a:t>١٥. العصارة الصفراوية تفرز من ............ وتعمل على   تجزئة............وتحويلها إلى ...........  .</a:t>
            </a:r>
          </a:p>
          <a:p>
            <a:pPr marL="0" indent="0">
              <a:buNone/>
            </a:pPr>
            <a:r>
              <a:rPr lang="ar-SA" sz="3200" b="1">
                <a:cs typeface="+mj-cs"/>
              </a:rPr>
              <a:t>١٦.يصل طول الأمعاء الدقيقة إلى ............وهى ............ جزء فى القناة الهضمية   . </a:t>
            </a:r>
            <a:endParaRPr lang="ar-AE" sz="3200"/>
          </a:p>
        </p:txBody>
      </p:sp>
    </p:spTree>
    <p:extLst>
      <p:ext uri="{BB962C8B-B14F-4D97-AF65-F5344CB8AC3E}">
        <p14:creationId xmlns:p14="http://schemas.microsoft.com/office/powerpoint/2010/main" val="387677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3B961D-75C9-BA40-B74E-48867167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>
                <a:solidFill>
                  <a:srgbClr val="FF0000"/>
                </a:solidFill>
              </a:rPr>
              <a:t>٢-أكتب المصطلح العلمى : </a:t>
            </a:r>
            <a:endParaRPr lang="ar-AE" b="1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052DB0-0536-8443-91C3-3AA79A0E7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  <a:cs typeface="+mj-cs"/>
              </a:rPr>
              <a:t>توجد فى جدار اللفائفى تقوم بامتصاص الغذاء . (.................)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  <a:cs typeface="+mj-cs"/>
              </a:rPr>
              <a:t>عصارة تفرز من البنكرياس . (....................)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  <a:cs typeface="+mj-cs"/>
              </a:rPr>
              <a:t>عملية يتم فيها نقل الغذاء المهضوم من الأمعاء الدقيقة إلى الدم (..................)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  <a:cs typeface="+mj-cs"/>
              </a:rPr>
              <a:t>عناصر غذائية يبدأهضمها فى الفم . (....................)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  <a:cs typeface="+mj-cs"/>
              </a:rPr>
              <a:t>عناصر غذائية يبدأهضمها فى المعدة .(.................)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  <a:cs typeface="+mj-cs"/>
              </a:rPr>
              <a:t>سائل يفرز فى الفم به مواد هاضمة . (................. )</a:t>
            </a:r>
          </a:p>
          <a:p>
            <a:pPr marL="457200" indent="-457200">
              <a:buFont typeface="+mj-lt"/>
              <a:buAutoNum type="arabicPeriod"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178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948AF7-D5C0-7D47-AD25-119CEBE08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604762"/>
            <a:ext cx="9601196" cy="5271106"/>
          </a:xfrm>
        </p:spPr>
        <p:txBody>
          <a:bodyPr/>
          <a:lstStyle/>
          <a:p>
            <a:pPr marL="0" indent="0">
              <a:buNone/>
            </a:pPr>
            <a:r>
              <a:rPr lang="ar-SA">
                <a:solidFill>
                  <a:schemeClr val="accent1"/>
                </a:solidFill>
              </a:rPr>
              <a:t>٧</a:t>
            </a:r>
            <a:r>
              <a:rPr lang="ar-SA" b="1">
                <a:solidFill>
                  <a:srgbClr val="002060"/>
                </a:solidFill>
              </a:rPr>
              <a:t>. ممر مشترك  للطعام والهواء . (............. ) </a:t>
            </a:r>
          </a:p>
          <a:p>
            <a:pPr marL="0" indent="0">
              <a:buNone/>
            </a:pPr>
            <a:r>
              <a:rPr lang="ar-SA" b="1">
                <a:solidFill>
                  <a:srgbClr val="002060"/>
                </a:solidFill>
              </a:rPr>
              <a:t>٨. عضو يساعد فى خلط الطعام باللعاب وبلعه . (.................)</a:t>
            </a:r>
          </a:p>
          <a:p>
            <a:pPr marL="0" indent="0">
              <a:buNone/>
            </a:pPr>
            <a:r>
              <a:rPr lang="ar-SA" b="1">
                <a:solidFill>
                  <a:srgbClr val="002060"/>
                </a:solidFill>
              </a:rPr>
              <a:t>٩.كيس عضلى يصل بين المرئ والأمعاء الدقيقة . (..</a:t>
            </a:r>
            <a:r>
              <a:rPr lang="ar-SA">
                <a:solidFill>
                  <a:schemeClr val="accent1"/>
                </a:solidFill>
              </a:rPr>
              <a:t>...........)</a:t>
            </a:r>
          </a:p>
          <a:p>
            <a:pPr marL="0" indent="0">
              <a:buNone/>
            </a:pPr>
            <a:r>
              <a:rPr lang="ar-SA">
                <a:solidFill>
                  <a:schemeClr val="accent1"/>
                </a:solidFill>
              </a:rPr>
              <a:t>١٠. </a:t>
            </a:r>
            <a:r>
              <a:rPr lang="ar-SA" b="1">
                <a:solidFill>
                  <a:srgbClr val="002060"/>
                </a:solidFill>
              </a:rPr>
              <a:t>غدة تفرز العصارة الصفراوية . (...............)</a:t>
            </a:r>
          </a:p>
          <a:p>
            <a:pPr marL="0" indent="0">
              <a:buNone/>
            </a:pPr>
            <a:r>
              <a:rPr lang="ar-SA" b="1">
                <a:solidFill>
                  <a:srgbClr val="002060"/>
                </a:solidFill>
              </a:rPr>
              <a:t>١١. غدة تفرز العصارة البنكرياسية . (.................)</a:t>
            </a:r>
          </a:p>
          <a:p>
            <a:pPr marL="0" indent="0">
              <a:buNone/>
            </a:pPr>
            <a:r>
              <a:rPr lang="ar-SA" b="1">
                <a:solidFill>
                  <a:srgbClr val="002060"/>
                </a:solidFill>
              </a:rPr>
              <a:t>١٢. يتم فيها امتصاص الماء من فضلات الطعام .(................)</a:t>
            </a:r>
          </a:p>
          <a:p>
            <a:pPr marL="0" indent="0">
              <a:buNone/>
            </a:pPr>
            <a:r>
              <a:rPr lang="ar-SA" b="1">
                <a:solidFill>
                  <a:srgbClr val="002060"/>
                </a:solidFill>
              </a:rPr>
              <a:t>١٣.تحويل الغذاء من صورة معقدة إلى صورة بسيطة يستفيد منها الجسم .(...............)</a:t>
            </a:r>
          </a:p>
          <a:p>
            <a:pPr marL="0" indent="0">
              <a:buNone/>
            </a:pPr>
            <a:r>
              <a:rPr lang="ar-SA" b="1">
                <a:solidFill>
                  <a:srgbClr val="002060"/>
                </a:solidFill>
              </a:rPr>
              <a:t>١٤.جهاز مسؤل عن امداد الجسم بالطاقة .(...............)</a:t>
            </a:r>
          </a:p>
          <a:p>
            <a:pPr marL="0" indent="0">
              <a:buNone/>
            </a:pPr>
            <a:r>
              <a:rPr lang="ar-SA" b="1">
                <a:solidFill>
                  <a:srgbClr val="002060"/>
                </a:solidFill>
              </a:rPr>
              <a:t>١٥.لها دور فى طحن الطعام ليسهل بلعه .(..............)</a:t>
            </a:r>
          </a:p>
        </p:txBody>
      </p:sp>
    </p:spTree>
    <p:extLst>
      <p:ext uri="{BB962C8B-B14F-4D97-AF65-F5344CB8AC3E}">
        <p14:creationId xmlns:p14="http://schemas.microsoft.com/office/powerpoint/2010/main" val="85517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83CC0F-3F19-7E45-BC69-CF2DAB11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>
                <a:solidFill>
                  <a:srgbClr val="FF0000"/>
                </a:solidFill>
              </a:rPr>
              <a:t>٣-ماذا يحدث ولماذا ؟ </a:t>
            </a:r>
            <a:endParaRPr lang="ar-AE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C02907-332A-1243-A2D8-D75ED3377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</a:rPr>
              <a:t>عند وصول الطعام إلى المعدة .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</a:rPr>
              <a:t>عند تناول قطعة من البطاطس أو الخبز .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</a:rPr>
              <a:t>عدم تواجد الأسنان فى الفم .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</a:rPr>
              <a:t>عدم وجود العصارة المعدية فى المعدة .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</a:rPr>
              <a:t>عند اضافة العصارة الصفراوية لطائر الى انبوبة بها زيت .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solidFill>
                  <a:srgbClr val="002060"/>
                </a:solidFill>
              </a:rPr>
              <a:t>عند استئصال الأمعاء الغليظة . </a:t>
            </a:r>
          </a:p>
          <a:p>
            <a:pPr marL="457200" indent="-457200">
              <a:buFont typeface="+mj-lt"/>
              <a:buAutoNum type="arabicPeriod"/>
            </a:pPr>
            <a:endParaRPr lang="ar-SA" b="1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ar-AE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9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79CD1F-C96E-8E49-9200-F7EA4EA7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>
                <a:solidFill>
                  <a:srgbClr val="FF0000"/>
                </a:solidFill>
              </a:rPr>
              <a:t>٤-أذكر أهمية كل من : </a:t>
            </a:r>
            <a:endParaRPr lang="ar-AE" b="1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AF1ECE5-DF46-3940-A00A-07E851376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2285999"/>
            <a:ext cx="10473264" cy="410754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ar-SA" b="1">
                <a:cs typeface="+mj-cs"/>
              </a:rPr>
              <a:t>الجهاز الدورى                   7. البلعوم                         13 . اللفائفى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cs typeface="+mj-cs"/>
              </a:rPr>
              <a:t>اللسان                             8. المرئ                          14. الإنزيمات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cs typeface="+mj-cs"/>
              </a:rPr>
              <a:t>الأنياب                             9. المعدة                          15. الغدد اللعابية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cs typeface="+mj-cs"/>
              </a:rPr>
              <a:t>القواطع                          10. العصارة المعدية              16. الكبد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cs typeface="+mj-cs"/>
              </a:rPr>
              <a:t>الضروس                         11 العصارة البنكرياسية          17. العصارة الصفراوية </a:t>
            </a:r>
          </a:p>
          <a:p>
            <a:pPr marL="457200" indent="-457200">
              <a:buFont typeface="+mj-lt"/>
              <a:buAutoNum type="arabicPeriod"/>
            </a:pPr>
            <a:r>
              <a:rPr lang="ar-SA" b="1">
                <a:cs typeface="+mj-cs"/>
              </a:rPr>
              <a:t>اللعاب                             12  الخملات                       18. الأمعاء الغليظة </a:t>
            </a:r>
          </a:p>
          <a:p>
            <a:pPr marL="0" indent="0">
              <a:buNone/>
            </a:pPr>
            <a:r>
              <a:rPr lang="ar-SA" b="1">
                <a:cs typeface="+mj-cs"/>
              </a:rPr>
              <a:t>                      19. الغذاء (بروتينات ،فيتامينات،كربوهيدرات )  20. الماء </a:t>
            </a:r>
            <a:endParaRPr lang="ar-AE" b="1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959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3A2CDD-6E3D-9949-A9DB-3A056B39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>
                <a:solidFill>
                  <a:srgbClr val="FF0000"/>
                </a:solidFill>
              </a:rPr>
              <a:t>٥- علل :</a:t>
            </a:r>
            <a:endParaRPr lang="ar-AE" b="1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7E38DB3-B497-5741-AC7D-B5BADF60B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b="1">
                <a:solidFill>
                  <a:srgbClr val="002060"/>
                </a:solidFill>
                <a:cs typeface="+mj-cs"/>
              </a:rPr>
              <a:t>الماء هام فى عملية الهضم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>
                <a:solidFill>
                  <a:srgbClr val="002060"/>
                </a:solidFill>
                <a:cs typeface="+mj-cs"/>
              </a:rPr>
              <a:t>يجب الإبتعاد عن الوجبات السريعة والأطعمة التى بها مكسبات الطعم واللون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>
                <a:solidFill>
                  <a:srgbClr val="002060"/>
                </a:solidFill>
                <a:cs typeface="+mj-cs"/>
              </a:rPr>
              <a:t>الجهاز الهضمى مهم للانسان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>
                <a:solidFill>
                  <a:srgbClr val="002060"/>
                </a:solidFill>
                <a:cs typeface="+mj-cs"/>
              </a:rPr>
              <a:t>البروتينات والنشويات لا يبدا هضمهما معا 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b="1">
                <a:solidFill>
                  <a:srgbClr val="002060"/>
                </a:solidFill>
                <a:cs typeface="+mj-cs"/>
              </a:rPr>
              <a:t>يساعد الكبد فى هضم الدهون . </a:t>
            </a:r>
          </a:p>
          <a:p>
            <a:pPr marL="514350" indent="-514350">
              <a:buFont typeface="+mj-lt"/>
              <a:buAutoNum type="arabicPeriod"/>
            </a:pPr>
            <a:endParaRPr lang="ar-SA" sz="2800" b="1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768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عضوي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12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عضوي</vt:lpstr>
      <vt:lpstr>مراجعة الصف الرابع الإبتدائى على درس  الجهاز الهضمى  </vt:lpstr>
      <vt:lpstr>١-أكمل :</vt:lpstr>
      <vt:lpstr>عرض تقديمي في PowerPoint</vt:lpstr>
      <vt:lpstr>عرض تقديمي في PowerPoint</vt:lpstr>
      <vt:lpstr>٢-أكتب المصطلح العلمى : </vt:lpstr>
      <vt:lpstr>عرض تقديمي في PowerPoint</vt:lpstr>
      <vt:lpstr>٣-ماذا يحدث ولماذا ؟ </vt:lpstr>
      <vt:lpstr>٤-أذكر أهمية كل من : </vt:lpstr>
      <vt:lpstr>٥- علل :</vt:lpstr>
      <vt:lpstr>٦-أكتب ما الذى يدل عليه الرسم واذكر اسم الأجزاء المشار اليها : </vt:lpstr>
      <vt:lpstr>عرض تقديمي في PowerPoint</vt:lpstr>
      <vt:lpstr>١٠.ضع علامة (✔)أو ( ✖ ) مع التصحيح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الصف الرابع الإبتدائى على درس  الجهاز الهضمى  </dc:title>
  <dc:creator>مستخدم غير معروف</dc:creator>
  <cp:lastModifiedBy>مستخدم غير معروف</cp:lastModifiedBy>
  <cp:revision>5</cp:revision>
  <dcterms:created xsi:type="dcterms:W3CDTF">2020-04-08T19:33:01Z</dcterms:created>
  <dcterms:modified xsi:type="dcterms:W3CDTF">2020-04-09T18:58:36Z</dcterms:modified>
</cp:coreProperties>
</file>